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2"/>
  </p:notesMasterIdLst>
  <p:sldIdLst>
    <p:sldId id="297" r:id="rId2"/>
    <p:sldId id="288" r:id="rId3"/>
    <p:sldId id="300" r:id="rId4"/>
    <p:sldId id="321" r:id="rId5"/>
    <p:sldId id="322" r:id="rId6"/>
    <p:sldId id="305" r:id="rId7"/>
    <p:sldId id="299" r:id="rId8"/>
    <p:sldId id="315" r:id="rId9"/>
    <p:sldId id="302" r:id="rId10"/>
    <p:sldId id="314" r:id="rId11"/>
    <p:sldId id="303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20" r:id="rId20"/>
    <p:sldId id="32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073E21-136C-50BB-1BE7-AFBC943AFC48}" v="4981" dt="2023-07-27T06:14:23.576"/>
    <p1510:client id="{35C29EB6-8D57-5E69-F223-E9BE9EFAF904}" v="1236" dt="2023-07-27T06:20:58.129"/>
    <p1510:client id="{7F325D72-D281-09D3-B25E-D33B81D1419C}" v="241" dt="2023-07-27T04:37:48.028"/>
    <p1510:client id="{AF7C4722-4F2C-4E26-7A72-7ADD2195A6A9}" v="3" dt="2023-07-27T02:41:53.605"/>
    <p1510:client id="{C4C482C4-CA2F-C740-E453-CF8276BA6B6D}" v="468" dt="2023-07-27T05:07:42.256"/>
    <p1510:client id="{CC7F0CD2-EE7A-4988-97F5-776FC749B485}" v="796" dt="2023-07-27T06:57:06.380"/>
    <p1510:client id="{E09C16C2-8904-484B-8571-F342D3F181BA}" v="48" dt="2023-07-27T04:07:00.183"/>
  </p1510:revLst>
</p1510:revInfo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7T04:49:58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11709 4505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7-27T04:49:58.7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11709 4505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c85883115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c85883115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8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33" name="Google Shape;133;p8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8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8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48" name="Google Shape;148;p8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4C568-AC8A-3DB2-80A3-EA5EB97A4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  <p:sp>
        <p:nvSpPr>
          <p:cNvPr id="3" name="Google Shape;198;p12">
            <a:extLst>
              <a:ext uri="{FF2B5EF4-FFF2-40B4-BE49-F238E27FC236}">
                <a16:creationId xmlns:a16="http://schemas.microsoft.com/office/drawing/2014/main" id="{7E5142DE-9C1D-8AC9-AD05-D48632829A49}"/>
              </a:ext>
            </a:extLst>
          </p:cNvPr>
          <p:cNvSpPr txBox="1">
            <a:spLocks/>
          </p:cNvSpPr>
          <p:nvPr/>
        </p:nvSpPr>
        <p:spPr>
          <a:xfrm>
            <a:off x="824632" y="3028498"/>
            <a:ext cx="7474925" cy="11079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2800">
                <a:solidFill>
                  <a:schemeClr val="accent6"/>
                </a:solidFill>
              </a:rPr>
              <a:t>Hệ thống giám sát môi trường</a:t>
            </a:r>
            <a:r>
              <a:rPr lang="en-US" sz="2800">
                <a:solidFill>
                  <a:schemeClr val="accent6"/>
                </a:solidFill>
              </a:rPr>
              <a:t> </a:t>
            </a:r>
            <a:r>
              <a:rPr lang="en-US" sz="2800" err="1">
                <a:solidFill>
                  <a:schemeClr val="accent6"/>
                </a:solidFill>
              </a:rPr>
              <a:t>không</a:t>
            </a:r>
            <a:r>
              <a:rPr lang="en-US" sz="2800">
                <a:solidFill>
                  <a:schemeClr val="accent6"/>
                </a:solidFill>
              </a:rPr>
              <a:t> </a:t>
            </a:r>
            <a:r>
              <a:rPr lang="en-US" sz="2800" err="1">
                <a:solidFill>
                  <a:schemeClr val="accent6"/>
                </a:solidFill>
              </a:rPr>
              <a:t>khí</a:t>
            </a:r>
            <a:endParaRPr lang="en-US" sz="2800">
              <a:solidFill>
                <a:schemeClr val="accent6"/>
              </a:solidFill>
            </a:endParaRPr>
          </a:p>
          <a:p>
            <a:pPr algn="ctr"/>
            <a:r>
              <a:rPr lang="vi-VN" sz="2800">
                <a:solidFill>
                  <a:schemeClr val="accent6"/>
                </a:solidFill>
              </a:rPr>
              <a:t> trong thành phố sử dụng công nghệ </a:t>
            </a:r>
            <a:r>
              <a:rPr lang="vi-VN" sz="2800" err="1">
                <a:solidFill>
                  <a:schemeClr val="accent6"/>
                </a:solidFill>
              </a:rPr>
              <a:t>LoRa</a:t>
            </a:r>
            <a:endParaRPr lang="vi-VN" sz="280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F268B-F648-FB04-202C-1136BEC9D181}"/>
              </a:ext>
            </a:extLst>
          </p:cNvPr>
          <p:cNvSpPr txBox="1"/>
          <p:nvPr/>
        </p:nvSpPr>
        <p:spPr>
          <a:xfrm>
            <a:off x="3564127" y="1152068"/>
            <a:ext cx="2945575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400" b="1">
                <a:solidFill>
                  <a:schemeClr val="tx1"/>
                </a:solidFill>
              </a:rPr>
              <a:t>HỘI THẢO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133E1-9E96-F364-8970-CD2079843E8B}"/>
              </a:ext>
            </a:extLst>
          </p:cNvPr>
          <p:cNvSpPr txBox="1"/>
          <p:nvPr/>
        </p:nvSpPr>
        <p:spPr>
          <a:xfrm>
            <a:off x="1017775" y="1693063"/>
            <a:ext cx="7240633" cy="129266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600" err="1">
                <a:solidFill>
                  <a:schemeClr val="tx1"/>
                </a:solidFill>
              </a:rPr>
              <a:t>Phát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triển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các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ứng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dụng</a:t>
            </a:r>
            <a:r>
              <a:rPr lang="en-US" sz="2600">
                <a:solidFill>
                  <a:schemeClr val="tx1"/>
                </a:solidFill>
              </a:rPr>
              <a:t> IoT </a:t>
            </a:r>
            <a:r>
              <a:rPr lang="en-US" sz="2600" err="1">
                <a:solidFill>
                  <a:schemeClr val="tx1"/>
                </a:solidFill>
              </a:rPr>
              <a:t>xây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dựng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thành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phố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thông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minh</a:t>
            </a:r>
            <a:r>
              <a:rPr lang="en-US" sz="2600">
                <a:solidFill>
                  <a:schemeClr val="tx1"/>
                </a:solidFill>
              </a:rPr>
              <a:t> -  </a:t>
            </a:r>
            <a:r>
              <a:rPr lang="en-US" sz="2600" err="1">
                <a:solidFill>
                  <a:schemeClr val="tx1"/>
                </a:solidFill>
              </a:rPr>
              <a:t>khai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thác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nền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tảng</a:t>
            </a:r>
            <a:r>
              <a:rPr lang="en-US" sz="2600">
                <a:solidFill>
                  <a:schemeClr val="tx1"/>
                </a:solidFill>
              </a:rPr>
              <a:t> Free-LoRa </a:t>
            </a:r>
            <a:r>
              <a:rPr lang="en-US" sz="2600" err="1">
                <a:solidFill>
                  <a:schemeClr val="tx1"/>
                </a:solidFill>
              </a:rPr>
              <a:t>của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thành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phố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Đà</a:t>
            </a:r>
            <a:r>
              <a:rPr lang="en-US" sz="2600">
                <a:solidFill>
                  <a:schemeClr val="tx1"/>
                </a:solidFill>
              </a:rPr>
              <a:t> </a:t>
            </a:r>
            <a:r>
              <a:rPr lang="en-US" sz="2600" err="1">
                <a:solidFill>
                  <a:schemeClr val="tx1"/>
                </a:solidFill>
              </a:rPr>
              <a:t>Nẵng</a:t>
            </a:r>
            <a:endParaRPr lang="en-US" sz="2600">
              <a:solidFill>
                <a:schemeClr val="tx1"/>
              </a:solidFill>
            </a:endParaRPr>
          </a:p>
        </p:txBody>
      </p:sp>
      <p:pic>
        <p:nvPicPr>
          <p:cNvPr id="19" name="Picture 18" descr="A blue and yellow logo&#10;&#10;Description automatically generated">
            <a:extLst>
              <a:ext uri="{FF2B5EF4-FFF2-40B4-BE49-F238E27FC236}">
                <a16:creationId xmlns:a16="http://schemas.microsoft.com/office/drawing/2014/main" id="{378AA0A3-30EB-32CB-FB8D-661FB5FEB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079" y="180304"/>
            <a:ext cx="921483" cy="921483"/>
          </a:xfrm>
          <a:prstGeom prst="rect">
            <a:avLst/>
          </a:prstGeom>
        </p:spPr>
      </p:pic>
      <p:pic>
        <p:nvPicPr>
          <p:cNvPr id="21" name="Picture 20" descr="A logo of a company&#10;&#10;Description automatically generated">
            <a:extLst>
              <a:ext uri="{FF2B5EF4-FFF2-40B4-BE49-F238E27FC236}">
                <a16:creationId xmlns:a16="http://schemas.microsoft.com/office/drawing/2014/main" id="{63553993-0395-A39A-7E4E-BB4F86A9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433" y="40341"/>
            <a:ext cx="921483" cy="9214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0414-2E72-3131-FFD9-54FFDCF37DC4}"/>
              </a:ext>
            </a:extLst>
          </p:cNvPr>
          <p:cNvSpPr txBox="1"/>
          <p:nvPr/>
        </p:nvSpPr>
        <p:spPr>
          <a:xfrm>
            <a:off x="-15240" y="148305"/>
            <a:ext cx="2028592" cy="110799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err="1">
                <a:solidFill>
                  <a:schemeClr val="tx1"/>
                </a:solidFill>
              </a:rPr>
              <a:t>Đại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học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Đà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Nẵng</a:t>
            </a:r>
            <a:endParaRPr lang="en-US" sz="1600">
              <a:solidFill>
                <a:schemeClr val="tx1"/>
              </a:solidFill>
            </a:endParaRPr>
          </a:p>
          <a:p>
            <a:pPr algn="ctr"/>
            <a:r>
              <a:rPr lang="en-US" sz="1600" err="1">
                <a:solidFill>
                  <a:schemeClr val="tx1"/>
                </a:solidFill>
              </a:rPr>
              <a:t>Đại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học</a:t>
            </a:r>
            <a:r>
              <a:rPr lang="en-US" sz="1600">
                <a:solidFill>
                  <a:schemeClr val="tx1"/>
                </a:solidFill>
              </a:rPr>
              <a:t> </a:t>
            </a:r>
            <a:r>
              <a:rPr lang="en-US" sz="1600" err="1">
                <a:solidFill>
                  <a:schemeClr val="tx1"/>
                </a:solidFill>
              </a:rPr>
              <a:t>Bách</a:t>
            </a:r>
            <a:r>
              <a:rPr lang="en-US" sz="1600">
                <a:solidFill>
                  <a:schemeClr val="tx1"/>
                </a:solidFill>
              </a:rPr>
              <a:t> Khoa</a:t>
            </a:r>
          </a:p>
          <a:p>
            <a:pPr algn="ctr"/>
            <a:r>
              <a:rPr lang="nl-NL" sz="180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-----</a:t>
            </a:r>
            <a:r>
              <a:rPr lang="nl-NL" sz="1800">
                <a:solidFill>
                  <a:schemeClr val="tx1"/>
                </a:solidFill>
                <a:effectLst/>
                <a:ea typeface="Times New Roman" panose="02020603050405020304" pitchFamily="18" charset="0"/>
                <a:sym typeface="Wingdings" panose="05000000000000000000" pitchFamily="2" charset="2"/>
              </a:rPr>
              <a:t></a:t>
            </a:r>
            <a:r>
              <a:rPr lang="nl-NL" sz="180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-----</a:t>
            </a:r>
            <a:endParaRPr lang="en-US" sz="180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ctr"/>
            <a:endParaRPr lang="en-US" sz="1600">
              <a:solidFill>
                <a:schemeClr val="accent6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3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3" descr="Ảnh có chứa biểu đồ, hàng, văn bản, Phông chữ&#10;&#10;Mô tả được tự động tạo">
            <a:extLst>
              <a:ext uri="{FF2B5EF4-FFF2-40B4-BE49-F238E27FC236}">
                <a16:creationId xmlns:a16="http://schemas.microsoft.com/office/drawing/2014/main" id="{F0841666-B2FF-721E-7E0A-F82F01AAA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" y="-2946"/>
            <a:ext cx="9139766" cy="5149390"/>
          </a:xfrm>
          <a:prstGeom prst="rect">
            <a:avLst/>
          </a:prstGeom>
        </p:spPr>
      </p:pic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733475C1-2622-E21B-0C53-27090ECAB5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D430930-491A-505D-9148-61261186C3D3}"/>
              </a:ext>
            </a:extLst>
          </p:cNvPr>
          <p:cNvSpPr txBox="1"/>
          <p:nvPr/>
        </p:nvSpPr>
        <p:spPr>
          <a:xfrm>
            <a:off x="2948993" y="-1123"/>
            <a:ext cx="446063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MÔ TẢ HỆ THỐNG</a:t>
            </a:r>
          </a:p>
        </p:txBody>
      </p:sp>
    </p:spTree>
    <p:extLst>
      <p:ext uri="{BB962C8B-B14F-4D97-AF65-F5344CB8AC3E}">
        <p14:creationId xmlns:p14="http://schemas.microsoft.com/office/powerpoint/2010/main" val="348898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E3942B-7880-B0F2-0F67-7101F81BB37D}"/>
              </a:ext>
            </a:extLst>
          </p:cNvPr>
          <p:cNvSpPr txBox="1"/>
          <p:nvPr/>
        </p:nvSpPr>
        <p:spPr>
          <a:xfrm>
            <a:off x="2811767" y="97645"/>
            <a:ext cx="435474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600" b="1">
                <a:solidFill>
                  <a:schemeClr val="tx1"/>
                </a:solidFill>
              </a:rPr>
              <a:t>HƯỚNG DẪN  TẠO GIAO DIỆN NODE-RED. 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C469068-1C30-1C3A-8428-A01C9F28D542}"/>
              </a:ext>
            </a:extLst>
          </p:cNvPr>
          <p:cNvSpPr txBox="1"/>
          <p:nvPr/>
        </p:nvSpPr>
        <p:spPr>
          <a:xfrm>
            <a:off x="1192483" y="996949"/>
            <a:ext cx="73449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1 . Install Node.js :</a:t>
            </a:r>
          </a:p>
          <a:p>
            <a:endParaRPr lang="en-US"/>
          </a:p>
          <a:p>
            <a:r>
              <a:rPr lang="en-US">
                <a:solidFill>
                  <a:schemeClr val="tx1"/>
                </a:solidFill>
              </a:rPr>
              <a:t>Download </a:t>
            </a:r>
            <a:r>
              <a:rPr lang="en-US" err="1">
                <a:solidFill>
                  <a:schemeClr val="tx1"/>
                </a:solidFill>
              </a:rPr>
              <a:t>Node.Js</a:t>
            </a:r>
            <a:r>
              <a:rPr lang="en-US">
                <a:solidFill>
                  <a:schemeClr val="tx1"/>
                </a:solidFill>
              </a:rPr>
              <a:t> : </a:t>
            </a:r>
            <a:r>
              <a:rPr lang="en-US"/>
              <a:t> </a:t>
            </a:r>
            <a:r>
              <a:rPr lang="en-US">
                <a:hlinkClick r:id="rId2"/>
              </a:rPr>
              <a:t>https://nodejs.org/en/download/</a:t>
            </a:r>
            <a:endParaRPr lang="en-US"/>
          </a:p>
          <a:p>
            <a:endParaRPr lang="en-US"/>
          </a:p>
          <a:p>
            <a:r>
              <a:rPr lang="en-US">
                <a:solidFill>
                  <a:schemeClr val="tx1"/>
                </a:solidFill>
              </a:rPr>
              <a:t>Open </a:t>
            </a:r>
            <a:r>
              <a:rPr lang="en-US" err="1">
                <a:solidFill>
                  <a:schemeClr val="tx1"/>
                </a:solidFill>
              </a:rPr>
              <a:t>powershell</a:t>
            </a:r>
            <a:r>
              <a:rPr lang="en-US">
                <a:solidFill>
                  <a:schemeClr val="tx1"/>
                </a:solidFill>
              </a:rPr>
              <a:t> or Command Line to ensure Node.js and </a:t>
            </a:r>
            <a:r>
              <a:rPr lang="en-US" err="1">
                <a:solidFill>
                  <a:schemeClr val="tx1"/>
                </a:solidFill>
              </a:rPr>
              <a:t>npm</a:t>
            </a:r>
            <a:r>
              <a:rPr lang="en-US">
                <a:solidFill>
                  <a:schemeClr val="tx1"/>
                </a:solidFill>
              </a:rPr>
              <a:t>  are install correctly.</a:t>
            </a:r>
          </a:p>
          <a:p>
            <a:r>
              <a:rPr lang="en-US">
                <a:solidFill>
                  <a:schemeClr val="tx1"/>
                </a:solidFill>
              </a:rPr>
              <a:t>	- Using </a:t>
            </a:r>
            <a:r>
              <a:rPr lang="en-US" err="1">
                <a:solidFill>
                  <a:schemeClr val="tx1"/>
                </a:solidFill>
              </a:rPr>
              <a:t>powershell</a:t>
            </a:r>
            <a:r>
              <a:rPr lang="en-US">
                <a:solidFill>
                  <a:schemeClr val="tx1"/>
                </a:solidFill>
              </a:rPr>
              <a:t> : node --version; </a:t>
            </a:r>
            <a:r>
              <a:rPr lang="en-US" err="1">
                <a:solidFill>
                  <a:schemeClr val="tx1"/>
                </a:solidFill>
              </a:rPr>
              <a:t>npm</a:t>
            </a:r>
            <a:r>
              <a:rPr lang="en-US">
                <a:solidFill>
                  <a:schemeClr val="tx1"/>
                </a:solidFill>
              </a:rPr>
              <a:t> –version.</a:t>
            </a:r>
          </a:p>
          <a:p>
            <a:r>
              <a:rPr lang="en-US">
                <a:solidFill>
                  <a:schemeClr val="tx1"/>
                </a:solidFill>
              </a:rPr>
              <a:t>	- Using </a:t>
            </a:r>
            <a:r>
              <a:rPr lang="en-US" err="1">
                <a:solidFill>
                  <a:schemeClr val="tx1"/>
                </a:solidFill>
              </a:rPr>
              <a:t>Cmd</a:t>
            </a:r>
            <a:r>
              <a:rPr lang="en-US">
                <a:solidFill>
                  <a:schemeClr val="tx1"/>
                </a:solidFill>
              </a:rPr>
              <a:t> : node -- version &amp;&amp; </a:t>
            </a:r>
            <a:r>
              <a:rPr lang="en-US" err="1">
                <a:solidFill>
                  <a:schemeClr val="tx1"/>
                </a:solidFill>
              </a:rPr>
              <a:t>npm</a:t>
            </a:r>
            <a:r>
              <a:rPr lang="en-US">
                <a:solidFill>
                  <a:schemeClr val="tx1"/>
                </a:solidFill>
              </a:rPr>
              <a:t> – version.</a:t>
            </a:r>
          </a:p>
          <a:p>
            <a:r>
              <a:rPr lang="en-US">
                <a:solidFill>
                  <a:schemeClr val="tx1"/>
                </a:solidFill>
              </a:rPr>
              <a:t>You should receive back output that looks similar to: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76DCB0B-F908-6821-873E-2DF244F1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358" y="3221702"/>
            <a:ext cx="4740051" cy="13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4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C469068-1C30-1C3A-8428-A01C9F28D542}"/>
              </a:ext>
            </a:extLst>
          </p:cNvPr>
          <p:cNvSpPr txBox="1"/>
          <p:nvPr/>
        </p:nvSpPr>
        <p:spPr>
          <a:xfrm>
            <a:off x="1115122" y="1092818"/>
            <a:ext cx="73746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2 .Install  Node-Red :</a:t>
            </a: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 Installing  Node-Red as a global module adds the command “node-red” to your system </a:t>
            </a:r>
            <a:r>
              <a:rPr lang="en-US" err="1">
                <a:solidFill>
                  <a:schemeClr val="tx1"/>
                </a:solidFill>
              </a:rPr>
              <a:t>path.Execute</a:t>
            </a:r>
            <a:r>
              <a:rPr lang="en-US">
                <a:solidFill>
                  <a:schemeClr val="tx1"/>
                </a:solidFill>
              </a:rPr>
              <a:t> the following at the command prompt :</a:t>
            </a:r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chemeClr val="tx1"/>
                </a:solidFill>
              </a:rPr>
              <a:t>3. Run Node-Red :</a:t>
            </a:r>
          </a:p>
          <a:p>
            <a:r>
              <a:rPr lang="en-US">
                <a:solidFill>
                  <a:schemeClr val="tx1"/>
                </a:solidFill>
              </a:rPr>
              <a:t>Once installed, the simple way to run Node-RED is to use the “node-red” command in a command prompt: If you have installed Node-RED as a global </a:t>
            </a:r>
            <a:r>
              <a:rPr lang="en-US" err="1">
                <a:solidFill>
                  <a:schemeClr val="tx1"/>
                </a:solidFill>
              </a:rPr>
              <a:t>npm</a:t>
            </a:r>
            <a:r>
              <a:rPr lang="en-US">
                <a:solidFill>
                  <a:schemeClr val="tx1"/>
                </a:solidFill>
              </a:rPr>
              <a:t> package, you can use the node-red command: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31" name="Hình ảnh 30">
            <a:extLst>
              <a:ext uri="{FF2B5EF4-FFF2-40B4-BE49-F238E27FC236}">
                <a16:creationId xmlns:a16="http://schemas.microsoft.com/office/drawing/2014/main" id="{007E3BD1-DE7F-531C-EB0E-A92CB15F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442" y="2074302"/>
            <a:ext cx="4092295" cy="251482"/>
          </a:xfrm>
          <a:prstGeom prst="rect">
            <a:avLst/>
          </a:prstGeom>
        </p:spPr>
      </p:pic>
      <p:pic>
        <p:nvPicPr>
          <p:cNvPr id="34" name="Hình ảnh 33">
            <a:extLst>
              <a:ext uri="{FF2B5EF4-FFF2-40B4-BE49-F238E27FC236}">
                <a16:creationId xmlns:a16="http://schemas.microsoft.com/office/drawing/2014/main" id="{12124A11-9028-CE8A-8340-70AB83FC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38" y="3307268"/>
            <a:ext cx="1973751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C469068-1C30-1C3A-8428-A01C9F28D542}"/>
              </a:ext>
            </a:extLst>
          </p:cNvPr>
          <p:cNvSpPr txBox="1"/>
          <p:nvPr/>
        </p:nvSpPr>
        <p:spPr>
          <a:xfrm>
            <a:off x="1311980" y="1230933"/>
            <a:ext cx="32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Open your web browser and go to http://127.0.0.1:1880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C5B2263-A30C-909E-2B02-18422C26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480" y="1230933"/>
            <a:ext cx="3816695" cy="30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81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327ED94-6022-2478-360F-5443FE5E0328}"/>
              </a:ext>
            </a:extLst>
          </p:cNvPr>
          <p:cNvSpPr txBox="1"/>
          <p:nvPr/>
        </p:nvSpPr>
        <p:spPr>
          <a:xfrm>
            <a:off x="284009" y="447775"/>
            <a:ext cx="50180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Connecting to </a:t>
            </a:r>
            <a:r>
              <a:rPr lang="en-US" err="1">
                <a:solidFill>
                  <a:schemeClr val="tx1"/>
                </a:solidFill>
              </a:rPr>
              <a:t>Chirpstack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r>
              <a:rPr lang="en-US">
                <a:solidFill>
                  <a:schemeClr val="tx1"/>
                </a:solidFill>
              </a:rPr>
              <a:t>• You have the graphical Node-red editor </a:t>
            </a:r>
          </a:p>
          <a:p>
            <a:r>
              <a:rPr lang="en-US">
                <a:solidFill>
                  <a:schemeClr val="tx1"/>
                </a:solidFill>
              </a:rPr>
              <a:t>• Add </a:t>
            </a:r>
            <a:r>
              <a:rPr lang="en-US" err="1">
                <a:solidFill>
                  <a:schemeClr val="tx1"/>
                </a:solidFill>
              </a:rPr>
              <a:t>mqtt</a:t>
            </a:r>
            <a:r>
              <a:rPr lang="en-US">
                <a:solidFill>
                  <a:schemeClr val="tx1"/>
                </a:solidFill>
              </a:rPr>
              <a:t> in node</a:t>
            </a:r>
          </a:p>
          <a:p>
            <a:r>
              <a:rPr lang="en-US">
                <a:solidFill>
                  <a:schemeClr val="tx1"/>
                </a:solidFill>
              </a:rPr>
              <a:t> • Edit </a:t>
            </a:r>
            <a:r>
              <a:rPr lang="en-US" err="1">
                <a:solidFill>
                  <a:schemeClr val="tx1"/>
                </a:solidFill>
              </a:rPr>
              <a:t>mqtt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r>
              <a:rPr lang="en-US">
                <a:solidFill>
                  <a:schemeClr val="tx1"/>
                </a:solidFill>
              </a:rPr>
              <a:t>• Choose « Add new </a:t>
            </a:r>
            <a:r>
              <a:rPr lang="en-US" err="1">
                <a:solidFill>
                  <a:schemeClr val="tx1"/>
                </a:solidFill>
              </a:rPr>
              <a:t>mqtt</a:t>
            </a:r>
            <a:r>
              <a:rPr lang="en-US">
                <a:solidFill>
                  <a:schemeClr val="tx1"/>
                </a:solidFill>
              </a:rPr>
              <a:t> - broker … » in App and click on edit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478494D2-1D66-2D3A-3016-C8FB5250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245" y="620381"/>
            <a:ext cx="3631455" cy="333726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EEFD289-E6B7-029B-448D-9439E866E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46" y="1840519"/>
            <a:ext cx="4319240" cy="3051588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A0B5271B-0DC9-53BD-8FC3-2D5EC5186F37}"/>
              </a:ext>
            </a:extLst>
          </p:cNvPr>
          <p:cNvSpPr txBox="1"/>
          <p:nvPr/>
        </p:nvSpPr>
        <p:spPr>
          <a:xfrm>
            <a:off x="5300546" y="4062580"/>
            <a:ext cx="3419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Add Topic : application/3/device/</a:t>
            </a:r>
            <a:r>
              <a:rPr lang="en-US" err="1"/>
              <a:t>device_eui</a:t>
            </a:r>
            <a:r>
              <a:rPr lang="en-US"/>
              <a:t>/event/up</a:t>
            </a:r>
          </a:p>
        </p:txBody>
      </p:sp>
    </p:spTree>
    <p:extLst>
      <p:ext uri="{BB962C8B-B14F-4D97-AF65-F5344CB8AC3E}">
        <p14:creationId xmlns:p14="http://schemas.microsoft.com/office/powerpoint/2010/main" val="1855133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EC592AD-66A7-6B41-E97D-3A400E238E3D}"/>
              </a:ext>
            </a:extLst>
          </p:cNvPr>
          <p:cNvSpPr txBox="1"/>
          <p:nvPr/>
        </p:nvSpPr>
        <p:spPr>
          <a:xfrm>
            <a:off x="211873" y="499749"/>
            <a:ext cx="23268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Add :  debug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Click on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Click on debug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You will receive the package of the application.</a:t>
            </a:r>
          </a:p>
          <a:p>
            <a:endParaRPr lang="en-US">
              <a:solidFill>
                <a:schemeClr val="tx1"/>
              </a:solidFill>
            </a:endParaRPr>
          </a:p>
          <a:p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If you want to extract only 1  data, Use a Function to extract  the wanted data</a:t>
            </a:r>
          </a:p>
          <a:p>
            <a:endParaRPr lang="en-US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218EEED9-7E24-0484-ED15-990F231A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19" y="208721"/>
            <a:ext cx="6476286" cy="2063746"/>
          </a:xfrm>
          <a:prstGeom prst="rect">
            <a:avLst/>
          </a:prstGeom>
        </p:spPr>
      </p:pic>
      <p:cxnSp>
        <p:nvCxnSpPr>
          <p:cNvPr id="14" name="Đường kết nối Mũi tên Thẳng 13">
            <a:extLst>
              <a:ext uri="{FF2B5EF4-FFF2-40B4-BE49-F238E27FC236}">
                <a16:creationId xmlns:a16="http://schemas.microsoft.com/office/drawing/2014/main" id="{28FC3B32-7B85-A88A-3215-EFCA736023B5}"/>
              </a:ext>
            </a:extLst>
          </p:cNvPr>
          <p:cNvCxnSpPr>
            <a:cxnSpLocks/>
          </p:cNvCxnSpPr>
          <p:nvPr/>
        </p:nvCxnSpPr>
        <p:spPr>
          <a:xfrm flipV="1">
            <a:off x="2460703" y="579343"/>
            <a:ext cx="5991922" cy="475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D294546B-6445-0207-1EDE-3622F0B62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239" y="2304943"/>
            <a:ext cx="6465261" cy="733787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F9E8B99-9113-F4C0-E7F1-5C85D65E9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73" y="3177405"/>
            <a:ext cx="4266718" cy="1901706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5142A888-75B4-51BF-A9FE-739C95415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411" y="3177405"/>
            <a:ext cx="2857748" cy="8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187B62-E330-8AE7-0548-6308D254F7F9}"/>
              </a:ext>
            </a:extLst>
          </p:cNvPr>
          <p:cNvSpPr txBox="1"/>
          <p:nvPr/>
        </p:nvSpPr>
        <p:spPr>
          <a:xfrm>
            <a:off x="1063083" y="349406"/>
            <a:ext cx="701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Add a Dashboard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307C9AD4-638A-DA4A-B3AC-0AE2A96E8F69}"/>
              </a:ext>
            </a:extLst>
          </p:cNvPr>
          <p:cNvSpPr txBox="1"/>
          <p:nvPr/>
        </p:nvSpPr>
        <p:spPr>
          <a:xfrm>
            <a:off x="696524" y="971071"/>
            <a:ext cx="27283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On the editor, click here</a:t>
            </a:r>
          </a:p>
          <a:p>
            <a:r>
              <a:rPr lang="en-US">
                <a:solidFill>
                  <a:schemeClr val="tx1"/>
                </a:solidFill>
              </a:rPr>
              <a:t> And go to palette editor Install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 Node-red-dashboard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58E814A-2345-EC32-00B4-E6DDE63C8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42" y="954402"/>
            <a:ext cx="3002540" cy="1966130"/>
          </a:xfrm>
          <a:prstGeom prst="rect">
            <a:avLst/>
          </a:prstGeom>
        </p:spPr>
      </p:pic>
      <p:cxnSp>
        <p:nvCxnSpPr>
          <p:cNvPr id="8" name="Đường kết nối Mũi tên Thẳng 7">
            <a:extLst>
              <a:ext uri="{FF2B5EF4-FFF2-40B4-BE49-F238E27FC236}">
                <a16:creationId xmlns:a16="http://schemas.microsoft.com/office/drawing/2014/main" id="{C6862079-BF2B-AFB5-7808-5133E9B7EA1A}"/>
              </a:ext>
            </a:extLst>
          </p:cNvPr>
          <p:cNvCxnSpPr/>
          <p:nvPr/>
        </p:nvCxnSpPr>
        <p:spPr>
          <a:xfrm>
            <a:off x="3040565" y="1144860"/>
            <a:ext cx="4348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931D6231-6DC4-EA1E-5829-6FA9CED96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06" y="1312483"/>
            <a:ext cx="1843276" cy="3612593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E97842CA-6DAA-3A51-80A3-0C8768A58091}"/>
              </a:ext>
            </a:extLst>
          </p:cNvPr>
          <p:cNvSpPr txBox="1"/>
          <p:nvPr/>
        </p:nvSpPr>
        <p:spPr>
          <a:xfrm>
            <a:off x="696524" y="1848032"/>
            <a:ext cx="375796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Go to Manage palette, select Install</a:t>
            </a:r>
            <a:endParaRPr lang="en-US"/>
          </a:p>
          <a:p>
            <a:pPr marL="285750" indent="-285750">
              <a:buChar char="•"/>
            </a:pPr>
            <a:r>
              <a:rPr lang="en-US">
                <a:solidFill>
                  <a:schemeClr val="tx1"/>
                </a:solidFill>
              </a:rPr>
              <a:t>Install : </a:t>
            </a:r>
            <a:r>
              <a:rPr lang="en-US">
                <a:solidFill>
                  <a:srgbClr val="FFFF00"/>
                </a:solidFill>
              </a:rPr>
              <a:t>node-red-dashboard.</a:t>
            </a: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6C63E9E7-B535-C586-97DA-A5926045231B}"/>
              </a:ext>
            </a:extLst>
          </p:cNvPr>
          <p:cNvCxnSpPr/>
          <p:nvPr/>
        </p:nvCxnSpPr>
        <p:spPr>
          <a:xfrm>
            <a:off x="3959849" y="1989236"/>
            <a:ext cx="2091546" cy="1819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9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187B62-E330-8AE7-0548-6308D254F7F9}"/>
              </a:ext>
            </a:extLst>
          </p:cNvPr>
          <p:cNvSpPr txBox="1"/>
          <p:nvPr/>
        </p:nvSpPr>
        <p:spPr>
          <a:xfrm>
            <a:off x="1011044" y="170986"/>
            <a:ext cx="701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Add a Dashboard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C0D40759-D1AB-9ADA-F440-019E411F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609" y="828499"/>
            <a:ext cx="5299894" cy="2008491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546AE36-7E5E-2CE6-92A4-95D6B5E7BC5C}"/>
              </a:ext>
            </a:extLst>
          </p:cNvPr>
          <p:cNvSpPr txBox="1"/>
          <p:nvPr/>
        </p:nvSpPr>
        <p:spPr>
          <a:xfrm>
            <a:off x="61822" y="828499"/>
            <a:ext cx="34173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Add a function  to extract  sensor values(temperature, humidity, luminosity.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Add Gauge and Chart for Dashboard section </a:t>
            </a:r>
          </a:p>
          <a:p>
            <a:r>
              <a:rPr lang="en-US">
                <a:solidFill>
                  <a:schemeClr val="tx1"/>
                </a:solidFill>
              </a:rPr>
              <a:t>• Add a new UI group in the Gauge and  Chart</a:t>
            </a:r>
          </a:p>
          <a:p>
            <a:r>
              <a:rPr lang="en-US">
                <a:solidFill>
                  <a:schemeClr val="tx1"/>
                </a:solidFill>
              </a:rPr>
              <a:t> • Go to : http://127.0.0.1:1880/ui/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DB80064-2A6C-C919-0101-90630146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09" y="2836990"/>
            <a:ext cx="3711988" cy="221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3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3866A0-107F-4CFA-292A-8897A2185A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A187B62-E330-8AE7-0548-6308D254F7F9}"/>
              </a:ext>
            </a:extLst>
          </p:cNvPr>
          <p:cNvSpPr txBox="1"/>
          <p:nvPr/>
        </p:nvSpPr>
        <p:spPr>
          <a:xfrm>
            <a:off x="1011044" y="170986"/>
            <a:ext cx="7017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Display GPS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5546AE36-7E5E-2CE6-92A4-95D6B5E7BC5C}"/>
              </a:ext>
            </a:extLst>
          </p:cNvPr>
          <p:cNvSpPr txBox="1"/>
          <p:nvPr/>
        </p:nvSpPr>
        <p:spPr>
          <a:xfrm>
            <a:off x="61822" y="828499"/>
            <a:ext cx="341735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Manage palette , select Install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Install : </a:t>
            </a:r>
            <a:r>
              <a:rPr lang="en-US" dirty="0">
                <a:solidFill>
                  <a:srgbClr val="FFFF00"/>
                </a:solidFill>
              </a:rPr>
              <a:t>node-red-</a:t>
            </a:r>
            <a:r>
              <a:rPr lang="en-US" dirty="0" err="1">
                <a:solidFill>
                  <a:srgbClr val="FFFF00"/>
                </a:solidFill>
              </a:rPr>
              <a:t>contrib</a:t>
            </a:r>
            <a:r>
              <a:rPr lang="en-US" dirty="0">
                <a:solidFill>
                  <a:srgbClr val="FFFF00"/>
                </a:solidFill>
              </a:rPr>
              <a:t>-web-</a:t>
            </a:r>
            <a:r>
              <a:rPr lang="en-US" dirty="0" err="1">
                <a:solidFill>
                  <a:srgbClr val="FFFF00"/>
                </a:solidFill>
              </a:rPr>
              <a:t>worldmap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Add </a:t>
            </a:r>
            <a:r>
              <a:rPr lang="en-US" dirty="0" err="1">
                <a:solidFill>
                  <a:schemeClr val="tx1"/>
                </a:solidFill>
              </a:rPr>
              <a:t>worldmap</a:t>
            </a:r>
            <a:r>
              <a:rPr lang="en-US" dirty="0">
                <a:solidFill>
                  <a:schemeClr val="tx1"/>
                </a:solidFill>
              </a:rPr>
              <a:t> node in location and add function to extract GPS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Go to : http://127.0.0.1:1880/worldmap/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A0236DB-0A77-952B-5F0A-2F6993CC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93" y="832892"/>
            <a:ext cx="5055163" cy="1163322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1EECE9F9-BB69-BCA0-FF2A-36F6529D3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38" y="2099218"/>
            <a:ext cx="5316057" cy="268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87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CAF25DD2-E93C-D668-A0E7-441EDBD019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Inria Sans"/>
              </a:rPr>
              <a:t>19</a:t>
            </a:fld>
            <a:endParaRPr lang="en">
              <a:latin typeface="Inria Sans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F52421E-4F90-11BF-4EF5-F1C6033A83A7}"/>
              </a:ext>
            </a:extLst>
          </p:cNvPr>
          <p:cNvSpPr txBox="1"/>
          <p:nvPr/>
        </p:nvSpPr>
        <p:spPr>
          <a:xfrm>
            <a:off x="5087428" y="1667844"/>
            <a:ext cx="349382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Tích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hợp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thêm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cảm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biến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khác</a:t>
            </a:r>
            <a:endParaRPr lang="en-US" sz="1800" dirty="0">
              <a:solidFill>
                <a:srgbClr val="FFFFFF"/>
              </a:solidFill>
              <a:latin typeface="Inria Sans"/>
            </a:endParaRPr>
          </a:p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Tập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trung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mở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rộng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End Nodes</a:t>
            </a:r>
            <a:endParaRPr lang="vi-VN" sz="1800" dirty="0">
              <a:latin typeface="Inria Sans"/>
            </a:endParaRPr>
          </a:p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Kết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nối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với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hệ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thống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giám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sát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khác</a:t>
            </a:r>
            <a:endParaRPr lang="en-US" sz="1800" dirty="0">
              <a:solidFill>
                <a:srgbClr val="FFFFFF"/>
              </a:solidFill>
              <a:latin typeface="Inria Sans"/>
            </a:endParaRPr>
          </a:p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Xây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dựng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phát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triển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ứng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dụng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giao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diện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người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dùng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E142BC63-98C7-9BDC-E15F-072B9E9CC9D5}"/>
              </a:ext>
            </a:extLst>
          </p:cNvPr>
          <p:cNvSpPr txBox="1"/>
          <p:nvPr/>
        </p:nvSpPr>
        <p:spPr>
          <a:xfrm>
            <a:off x="5154879" y="633136"/>
            <a:ext cx="348529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Hướng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phát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triển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trong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tương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lai</a:t>
            </a:r>
            <a:endParaRPr lang="en-US" sz="2500" b="1" dirty="0">
              <a:solidFill>
                <a:srgbClr val="FFFFFF"/>
              </a:solidFill>
              <a:latin typeface="Inria San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E3F4D15-5276-D762-81E4-BD3426396686}"/>
              </a:ext>
            </a:extLst>
          </p:cNvPr>
          <p:cNvSpPr txBox="1"/>
          <p:nvPr/>
        </p:nvSpPr>
        <p:spPr>
          <a:xfrm>
            <a:off x="217378" y="688830"/>
            <a:ext cx="348529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Kết</a:t>
            </a:r>
            <a:r>
              <a:rPr lang="en-US" sz="2500" b="1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2500" b="1" dirty="0" err="1">
                <a:solidFill>
                  <a:srgbClr val="FFFFFF"/>
                </a:solidFill>
                <a:latin typeface="Inria Sans"/>
              </a:rPr>
              <a:t>quả</a:t>
            </a:r>
            <a:endParaRPr lang="vi-VN" sz="2500" b="1" dirty="0">
              <a:latin typeface="Inria Sans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9898057-1B6A-0323-2811-61DF55D13CD1}"/>
              </a:ext>
            </a:extLst>
          </p:cNvPr>
          <p:cNvSpPr txBox="1"/>
          <p:nvPr/>
        </p:nvSpPr>
        <p:spPr>
          <a:xfrm>
            <a:off x="325839" y="1669292"/>
            <a:ext cx="348529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Giám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sát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đo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lường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chính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chất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lượng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không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khí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tại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đặt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End Nodes</a:t>
            </a:r>
          </a:p>
          <a:p>
            <a:pPr marL="285750" indent="-285750">
              <a:buClr>
                <a:schemeClr val="tx1"/>
              </a:buClr>
              <a:buFont typeface="Courier New"/>
              <a:buChar char="o"/>
            </a:pP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dữ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liệu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thu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thập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từ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End Nodes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sẽ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được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cập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nhật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liên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tục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giúp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cho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việc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quản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lý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chất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lượng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không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khí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một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cách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tối</a:t>
            </a:r>
            <a:r>
              <a:rPr lang="en-US" sz="1800" dirty="0">
                <a:solidFill>
                  <a:srgbClr val="FFFFFF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Inria Sans"/>
              </a:rPr>
              <a:t>ưu</a:t>
            </a:r>
            <a:endParaRPr lang="en-US" sz="1800" dirty="0">
              <a:solidFill>
                <a:srgbClr val="FFFFFF"/>
              </a:solidFill>
              <a:latin typeface="Inria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4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385945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THÀNH VIÊN NHÓM</a:t>
            </a:r>
            <a:endParaRPr/>
          </a:p>
        </p:txBody>
      </p:sp>
      <p:sp>
        <p:nvSpPr>
          <p:cNvPr id="673" name="Google Shape;673;p44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75" name="Google Shape;675;p44"/>
          <p:cNvSpPr txBox="1"/>
          <p:nvPr/>
        </p:nvSpPr>
        <p:spPr>
          <a:xfrm>
            <a:off x="3222330" y="3372710"/>
            <a:ext cx="2602200" cy="96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NGUYỄN HỮU THẮNG</a:t>
            </a:r>
            <a:br>
              <a:rPr lang="en" sz="1600">
                <a:latin typeface="Inria Sans"/>
                <a:ea typeface="Inria Sans"/>
                <a:cs typeface="Inria Sans"/>
                <a:sym typeface="Inria Sans"/>
              </a:rPr>
            </a:br>
            <a:r>
              <a:rPr lang="en" sz="160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Điện tử - Viễn Thông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Email:</a:t>
            </a:r>
            <a:r>
              <a:rPr lang="en-US" sz="160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 nhtlml74@gmail.com </a:t>
            </a:r>
            <a:endParaRPr sz="160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677" name="Google Shape;677;p44"/>
          <p:cNvSpPr txBox="1"/>
          <p:nvPr/>
        </p:nvSpPr>
        <p:spPr>
          <a:xfrm>
            <a:off x="-178419" y="3373189"/>
            <a:ext cx="3369268" cy="69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NGUYỄN VĂN TIẾN</a:t>
            </a:r>
            <a:br>
              <a:rPr lang="en" sz="1800" dirty="0">
                <a:latin typeface="Inria Sans"/>
                <a:ea typeface="Inria Sans"/>
                <a:cs typeface="Inria Sans"/>
              </a:rPr>
            </a:br>
            <a:r>
              <a:rPr lang="en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Điện tử - Viễn Thông</a:t>
            </a:r>
            <a:endParaRPr lang="en" dirty="0">
              <a:solidFill>
                <a:schemeClr val="dk2"/>
              </a:solidFill>
            </a:endParaRPr>
          </a:p>
          <a:p>
            <a:pPr algn="ctr"/>
            <a:r>
              <a:rPr lang="en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Email:</a:t>
            </a:r>
            <a:r>
              <a:rPr lang="en-US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 ngvantien2104@gmail.com</a:t>
            </a:r>
            <a:r>
              <a:rPr lang="en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 </a:t>
            </a:r>
            <a:endParaRPr lang="en" sz="1600" dirty="0">
              <a:solidFill>
                <a:schemeClr val="dk2"/>
              </a:solidFill>
              <a:latin typeface="Inria Sans"/>
              <a:ea typeface="Inria Sans"/>
              <a:cs typeface="Inria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800" dirty="0">
              <a:latin typeface="Inria Sans"/>
              <a:ea typeface="Inria Sans"/>
              <a:cs typeface="Inria Sans"/>
              <a:sym typeface="Inria Sans"/>
            </a:endParaRPr>
          </a:p>
        </p:txBody>
      </p:sp>
      <p:sp>
        <p:nvSpPr>
          <p:cNvPr id="679" name="Google Shape;679;p44"/>
          <p:cNvSpPr txBox="1"/>
          <p:nvPr/>
        </p:nvSpPr>
        <p:spPr>
          <a:xfrm>
            <a:off x="5945228" y="3373189"/>
            <a:ext cx="3200420" cy="694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rPr>
              <a:t>HUỲNH XUÂN NGỌ</a:t>
            </a:r>
            <a:br>
              <a:rPr lang="en" sz="2000" dirty="0">
                <a:latin typeface="Inria Sans"/>
                <a:ea typeface="Inria Sans"/>
                <a:cs typeface="Inria Sans"/>
              </a:rPr>
            </a:br>
            <a:r>
              <a:rPr lang="en-US" sz="1600" dirty="0" err="1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Điện</a:t>
            </a:r>
            <a:r>
              <a:rPr lang="en-US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 </a:t>
            </a:r>
            <a:r>
              <a:rPr lang="en-US" sz="1600" dirty="0" err="1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tử</a:t>
            </a:r>
            <a:r>
              <a:rPr lang="en-US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 - </a:t>
            </a:r>
            <a:r>
              <a:rPr lang="en-US" sz="1600" dirty="0" err="1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Viễn</a:t>
            </a:r>
            <a:r>
              <a:rPr lang="en-US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 Thông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2"/>
                </a:solidFill>
                <a:latin typeface="Inria Sans"/>
                <a:ea typeface="Inria Sans"/>
                <a:cs typeface="Inria Sans"/>
                <a:sym typeface="Inria Sans"/>
              </a:rPr>
              <a:t>Email: Ngohuynh0707@gmail.com</a:t>
            </a:r>
            <a:endParaRPr lang="en-US" sz="1600" dirty="0">
              <a:solidFill>
                <a:schemeClr val="dk2"/>
              </a:solidFill>
              <a:latin typeface="Inria Sans"/>
              <a:ea typeface="Inria Sans"/>
              <a:cs typeface="Inria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9CA6D5-2B4F-38DB-2555-E28361FAC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71" y="1471961"/>
            <a:ext cx="1837132" cy="17113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E8E0724-A410-B7F1-99A7-8AB3D907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314" y="1481444"/>
            <a:ext cx="2129367" cy="1700062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772AE44-9E97-D114-1F47-767211F7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9" y="1476528"/>
            <a:ext cx="1984177" cy="1723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E6B500-6AD6-9ED1-5466-2131AAB83431}"/>
              </a:ext>
            </a:extLst>
          </p:cNvPr>
          <p:cNvSpPr txBox="1"/>
          <p:nvPr/>
        </p:nvSpPr>
        <p:spPr>
          <a:xfrm>
            <a:off x="3200400" y="234315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438A0-1412-25A4-38BC-7282764CBC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81C2BD-BBAF-09BD-4A89-6A2C7711EDF2}"/>
              </a:ext>
            </a:extLst>
          </p:cNvPr>
          <p:cNvSpPr txBox="1">
            <a:spLocks/>
          </p:cNvSpPr>
          <p:nvPr/>
        </p:nvSpPr>
        <p:spPr>
          <a:xfrm>
            <a:off x="1780279" y="2344008"/>
            <a:ext cx="6441887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500" b="1" dirty="0">
                <a:solidFill>
                  <a:schemeClr val="tx1"/>
                </a:solidFill>
                <a:latin typeface="Inria Sans"/>
              </a:rPr>
              <a:t>THANKS FOR YOUR LISTENING!</a:t>
            </a:r>
          </a:p>
        </p:txBody>
      </p:sp>
    </p:spTree>
    <p:extLst>
      <p:ext uri="{BB962C8B-B14F-4D97-AF65-F5344CB8AC3E}">
        <p14:creationId xmlns:p14="http://schemas.microsoft.com/office/powerpoint/2010/main" val="1839739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 descr="Ảnh có chứa văn bản, biểu đồ, bản đồ, ảnh chụp màn hình&#10;&#10;Mô tả được tự động tạo">
            <a:extLst>
              <a:ext uri="{FF2B5EF4-FFF2-40B4-BE49-F238E27FC236}">
                <a16:creationId xmlns:a16="http://schemas.microsoft.com/office/drawing/2014/main" id="{C22E3827-5F68-4B4E-C066-085C3426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5" y="-1973"/>
            <a:ext cx="3920320" cy="51454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00DD8D-3952-A04D-910F-9A5C38963D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B4F3C-0B73-6029-1272-F9861CF65B92}"/>
              </a:ext>
            </a:extLst>
          </p:cNvPr>
          <p:cNvSpPr txBox="1"/>
          <p:nvPr/>
        </p:nvSpPr>
        <p:spPr>
          <a:xfrm>
            <a:off x="3914260" y="301872"/>
            <a:ext cx="4901565" cy="40934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74320" indent="-342900" fontAlgn="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/>
                </a:solidFill>
                <a:latin typeface="Inria Sans"/>
              </a:rPr>
              <a:t>Dự án giám sát môi trường không khí, là một hệ thống tiến hành đo lường, đánh giá được chất lượng không khí thông sắp được triển khai trong khu vực 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Đ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à 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N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ẵng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.</a:t>
            </a:r>
            <a:endParaRPr lang="en-US" sz="2000" dirty="0">
              <a:solidFill>
                <a:schemeClr val="tx1"/>
              </a:solidFill>
              <a:latin typeface="Inria Sans"/>
            </a:endParaRPr>
          </a:p>
          <a:p>
            <a:pPr marL="342900" indent="-342900" fontAlgn="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Inria Sans"/>
            </a:endParaRPr>
          </a:p>
          <a:p>
            <a:pPr marL="274320" indent="-342900" fontAlgn="t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>
                <a:solidFill>
                  <a:schemeClr val="tx1"/>
                </a:solidFill>
                <a:latin typeface="Inria Sans"/>
              </a:rPr>
              <a:t>Dự án này tập trung vào đo lường nồng độ các chất gây ô nhiễm không khí như các hạt nhỏ PM2.5 và PM10 thông qua cảm biến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.</a:t>
            </a:r>
          </a:p>
          <a:p>
            <a:pPr marL="342900" indent="-342900" fontAlgn="t">
              <a:buClr>
                <a:schemeClr val="tx1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tx1"/>
              </a:solidFill>
              <a:latin typeface="Inria Sans"/>
            </a:endParaRPr>
          </a:p>
          <a:p>
            <a:pPr marL="27432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Inria Sans"/>
              </a:rPr>
              <a:t>M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ục tiêu là cung cấp dữ liệu chính xác và chi tiết về mức độ ô nhiễm không khí tại các điểm đo trong khu vực.</a:t>
            </a:r>
            <a:endParaRPr lang="en-US" sz="2000" dirty="0">
              <a:solidFill>
                <a:schemeClr val="tx1"/>
              </a:solidFill>
              <a:latin typeface="Inria San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CA4581F-9543-EFDE-82E2-163964F3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97" y="2566808"/>
            <a:ext cx="1971279" cy="120315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6235ACF-40A0-4B62-2DC1-E8199766E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18" y="1313598"/>
            <a:ext cx="1944820" cy="126317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53256B2-0CF5-65EC-D6CC-A80C762AF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103" y="3772483"/>
            <a:ext cx="1937643" cy="1269366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0181752-3681-754A-0965-5803DF6DC4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4" y="56977"/>
            <a:ext cx="1967568" cy="12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9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630915-9EEB-C795-6A08-8FA66D1970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5D31C5-5BAA-CEC8-641B-9879CA47F788}"/>
              </a:ext>
            </a:extLst>
          </p:cNvPr>
          <p:cNvSpPr txBox="1">
            <a:spLocks/>
          </p:cNvSpPr>
          <p:nvPr/>
        </p:nvSpPr>
        <p:spPr>
          <a:xfrm>
            <a:off x="234110" y="84027"/>
            <a:ext cx="8277988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200" dirty="0" err="1">
                <a:solidFill>
                  <a:schemeClr val="tx1"/>
                </a:solidFill>
                <a:latin typeface="Inria Sans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thành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chính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trong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hệ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thống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giám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sát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môi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trường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không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khí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Inria Sans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Inria Sans"/>
              </a:rPr>
              <a:t> LoRa: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1600F1A-9C69-70FF-648C-5EF778BF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028" y="1330914"/>
            <a:ext cx="2646928" cy="3606186"/>
          </a:xfrm>
          <a:prstGeom prst="rect">
            <a:avLst/>
          </a:prstGeom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ADBD5309-305A-DBDE-7CD3-4540EC3A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941" y="1330914"/>
            <a:ext cx="2646928" cy="36061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9605579-35C1-18F0-4009-4BD00538F453}"/>
              </a:ext>
            </a:extLst>
          </p:cNvPr>
          <p:cNvSpPr txBox="1">
            <a:spLocks/>
          </p:cNvSpPr>
          <p:nvPr/>
        </p:nvSpPr>
        <p:spPr>
          <a:xfrm>
            <a:off x="1865773" y="4585800"/>
            <a:ext cx="1271438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END NODES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79206DF-AE8B-5540-2F63-22BC3FCE4B1C}"/>
              </a:ext>
            </a:extLst>
          </p:cNvPr>
          <p:cNvSpPr txBox="1">
            <a:spLocks/>
          </p:cNvSpPr>
          <p:nvPr/>
        </p:nvSpPr>
        <p:spPr>
          <a:xfrm>
            <a:off x="5763858" y="4592166"/>
            <a:ext cx="2547093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LORA GATEWAY DRAGINO</a:t>
            </a:r>
          </a:p>
        </p:txBody>
      </p:sp>
    </p:spTree>
    <p:extLst>
      <p:ext uri="{BB962C8B-B14F-4D97-AF65-F5344CB8AC3E}">
        <p14:creationId xmlns:p14="http://schemas.microsoft.com/office/powerpoint/2010/main" val="418006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53C4AE-BA13-8D6B-1564-D763331AB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D304A684-218D-7EB2-4549-DDA3A18E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157" y="2468134"/>
            <a:ext cx="3276018" cy="1501695"/>
          </a:xfrm>
          <a:prstGeom prst="rect">
            <a:avLst/>
          </a:prstGeom>
        </p:spPr>
      </p:pic>
      <p:pic>
        <p:nvPicPr>
          <p:cNvPr id="4" name="Picture 11">
            <a:extLst>
              <a:ext uri="{FF2B5EF4-FFF2-40B4-BE49-F238E27FC236}">
                <a16:creationId xmlns:a16="http://schemas.microsoft.com/office/drawing/2014/main" id="{1A164098-5099-D9C1-C561-9FD24F19C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57" y="966439"/>
            <a:ext cx="3276018" cy="1501695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AAB91D2E-4DDA-341E-20B4-69940523B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9" y="1025912"/>
            <a:ext cx="4105150" cy="294391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BF6F70-75F3-0EDB-D722-7F70362DC5D9}"/>
              </a:ext>
            </a:extLst>
          </p:cNvPr>
          <p:cNvSpPr txBox="1">
            <a:spLocks/>
          </p:cNvSpPr>
          <p:nvPr/>
        </p:nvSpPr>
        <p:spPr>
          <a:xfrm>
            <a:off x="1668767" y="3473998"/>
            <a:ext cx="1661731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  <a:latin typeface="Inria Sans"/>
              </a:rPr>
              <a:t>NETWORK SERVER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3FBC74-4CE6-9F48-1077-54111808F6F7}"/>
              </a:ext>
            </a:extLst>
          </p:cNvPr>
          <p:cNvSpPr txBox="1">
            <a:spLocks/>
          </p:cNvSpPr>
          <p:nvPr/>
        </p:nvSpPr>
        <p:spPr>
          <a:xfrm>
            <a:off x="6393168" y="3491118"/>
            <a:ext cx="1661731" cy="3513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>
                <a:solidFill>
                  <a:schemeClr val="accent6">
                    <a:lumMod val="10000"/>
                  </a:schemeClr>
                </a:solidFill>
                <a:latin typeface="Inria Sans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843287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0FEC-AD41-AD41-0F09-D4A02E747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E6649-9464-34EE-63CC-010F464F3EB9}"/>
              </a:ext>
            </a:extLst>
          </p:cNvPr>
          <p:cNvSpPr txBox="1"/>
          <p:nvPr/>
        </p:nvSpPr>
        <p:spPr>
          <a:xfrm>
            <a:off x="247615" y="562888"/>
            <a:ext cx="5530242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Inria Sans"/>
              </a:rPr>
              <a:t>BÊN TRONG END NODES:</a:t>
            </a:r>
            <a:endParaRPr lang="vi-VN" b="1" dirty="0">
              <a:solidFill>
                <a:schemeClr val="tx1"/>
              </a:solidFill>
              <a:latin typeface="Inria Sans"/>
            </a:endParaRPr>
          </a:p>
          <a:p>
            <a:endParaRPr lang="en-US" sz="1800" b="1" dirty="0">
              <a:solidFill>
                <a:schemeClr val="tx1"/>
              </a:solidFill>
              <a:latin typeface="Inria Sans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BOARD UCA21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Giao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tiếp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UART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GPIO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để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nối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giao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tiếp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cảm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biến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bụi</a:t>
            </a:r>
            <a:endParaRPr lang="en-US" sz="1800" dirty="0">
              <a:solidFill>
                <a:schemeClr val="tx1"/>
              </a:solidFill>
              <a:latin typeface="Inria Sans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Tích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hợp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một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Module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truyền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LoRa,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giúp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End Nodes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nối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truyền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đo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lường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cảm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biến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đến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 Gateway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thông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qua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mạng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không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dây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LoRa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Cung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cấp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điện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áp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End Nodes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1"/>
                </a:solidFill>
                <a:latin typeface="Inria Sans"/>
              </a:rPr>
              <a:t>Xử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lưu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trữ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dữ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liệu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cảm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biến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trước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khi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truyền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Inria Sans"/>
              </a:rPr>
              <a:t>đến</a:t>
            </a:r>
            <a:r>
              <a:rPr lang="en-US" sz="1800" dirty="0">
                <a:solidFill>
                  <a:schemeClr val="tx1"/>
                </a:solidFill>
                <a:latin typeface="Inria Sans"/>
              </a:rPr>
              <a:t> Gateway 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Inria Sans"/>
                <a:ea typeface="Segoe UI Historic"/>
              </a:rPr>
              <a:t>MẠCH ĐỊNH VỊ GPS GY NEO-6MV2 </a:t>
            </a:r>
            <a:r>
              <a:rPr lang="en-US" sz="1800" dirty="0" err="1">
                <a:solidFill>
                  <a:schemeClr val="tx1"/>
                </a:solidFill>
                <a:latin typeface="Inria Sans"/>
                <a:ea typeface="Segoe UI Historic"/>
              </a:rPr>
              <a:t>Đỏ</a:t>
            </a:r>
            <a:endParaRPr lang="en-US" sz="1800" dirty="0">
              <a:solidFill>
                <a:schemeClr val="tx1"/>
              </a:solidFill>
              <a:latin typeface="Inria Sans"/>
              <a:ea typeface="Segoe UI Historic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CẢM BIẾN PMS7003</a:t>
            </a:r>
            <a:endParaRPr lang="en-US" sz="1800" dirty="0">
              <a:solidFill>
                <a:schemeClr val="tx1"/>
              </a:solidFill>
              <a:latin typeface="Inria Sans"/>
              <a:ea typeface="Segoe UI Historic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NGUỒN NUÔI</a:t>
            </a: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latin typeface="Inria Sans"/>
              </a:rPr>
              <a:t>PIN NĂNG LƯỢNG MẶT TRỜI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EE625-D70D-6B92-8ED6-6ADCF9EBDED2}"/>
              </a:ext>
            </a:extLst>
          </p:cNvPr>
          <p:cNvSpPr txBox="1"/>
          <p:nvPr/>
        </p:nvSpPr>
        <p:spPr>
          <a:xfrm>
            <a:off x="3657602" y="74340"/>
            <a:ext cx="2232892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600" b="1" dirty="0">
                <a:solidFill>
                  <a:schemeClr val="tx1"/>
                </a:solidFill>
                <a:latin typeface="Inria Sans"/>
              </a:rPr>
              <a:t>END NODES</a:t>
            </a:r>
          </a:p>
        </p:txBody>
      </p:sp>
      <p:pic>
        <p:nvPicPr>
          <p:cNvPr id="7" name="Hình ảnh 8" descr="Ảnh có chứa dây cáp, đồ điện tử, Dây điện, Kỹ thuật điện&#10;&#10;Mô tả được tự động tạo">
            <a:extLst>
              <a:ext uri="{FF2B5EF4-FFF2-40B4-BE49-F238E27FC236}">
                <a16:creationId xmlns:a16="http://schemas.microsoft.com/office/drawing/2014/main" id="{290CD457-2A7D-5A0B-0D8D-1AA3D0C47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11766" y="760945"/>
            <a:ext cx="3060700" cy="29287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F2BEF001-722A-DE5A-9B6F-08FE448D27B1}"/>
                  </a:ext>
                </a:extLst>
              </p14:cNvPr>
              <p14:cNvContentPartPr/>
              <p14:nvPr/>
            </p14:nvContentPartPr>
            <p14:xfrm>
              <a:off x="5566834" y="2207948"/>
              <a:ext cx="19843" cy="19843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F2BEF001-722A-DE5A-9B6F-08FE448D27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4684" y="1215798"/>
                <a:ext cx="1984300" cy="19843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7">
            <a:extLst>
              <a:ext uri="{FF2B5EF4-FFF2-40B4-BE49-F238E27FC236}">
                <a16:creationId xmlns:a16="http://schemas.microsoft.com/office/drawing/2014/main" id="{A25C0AC2-0E7B-7B85-223B-2C7E14599F81}"/>
              </a:ext>
            </a:extLst>
          </p:cNvPr>
          <p:cNvSpPr txBox="1"/>
          <p:nvPr/>
        </p:nvSpPr>
        <p:spPr>
          <a:xfrm>
            <a:off x="6144684" y="3852590"/>
            <a:ext cx="2730308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i="1" err="1">
                <a:solidFill>
                  <a:schemeClr val="tx1"/>
                </a:solidFill>
              </a:rPr>
              <a:t>Bên</a:t>
            </a:r>
            <a:r>
              <a:rPr lang="en-US" sz="1600" i="1">
                <a:solidFill>
                  <a:schemeClr val="tx1"/>
                </a:solidFill>
              </a:rPr>
              <a:t> </a:t>
            </a:r>
            <a:r>
              <a:rPr lang="en-US" sz="1600" i="1" err="1">
                <a:solidFill>
                  <a:schemeClr val="tx1"/>
                </a:solidFill>
              </a:rPr>
              <a:t>trong</a:t>
            </a:r>
            <a:r>
              <a:rPr lang="en-US" sz="1600" i="1">
                <a:solidFill>
                  <a:schemeClr val="tx1"/>
                </a:solidFill>
              </a:rPr>
              <a:t> END NODES</a:t>
            </a:r>
          </a:p>
        </p:txBody>
      </p:sp>
    </p:spTree>
    <p:extLst>
      <p:ext uri="{BB962C8B-B14F-4D97-AF65-F5344CB8AC3E}">
        <p14:creationId xmlns:p14="http://schemas.microsoft.com/office/powerpoint/2010/main" val="414780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39B7D-6654-47FA-7328-ACFECC1273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600"/>
                </a:spcAft>
              </a:pPr>
              <a:t>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A2F171-E751-1767-469B-92069CABABB9}"/>
              </a:ext>
            </a:extLst>
          </p:cNvPr>
          <p:cNvSpPr txBox="1"/>
          <p:nvPr/>
        </p:nvSpPr>
        <p:spPr>
          <a:xfrm>
            <a:off x="3398375" y="141921"/>
            <a:ext cx="25192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1"/>
                </a:solidFill>
              </a:rPr>
              <a:t>LoRa Gateway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B73EC1-E058-8898-1E77-3E873192ED34}"/>
              </a:ext>
            </a:extLst>
          </p:cNvPr>
          <p:cNvSpPr txBox="1"/>
          <p:nvPr/>
        </p:nvSpPr>
        <p:spPr>
          <a:xfrm>
            <a:off x="577215" y="868561"/>
            <a:ext cx="5793106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vi-VN" sz="2000" dirty="0" err="1">
                <a:solidFill>
                  <a:schemeClr val="tx1"/>
                </a:solidFill>
                <a:latin typeface="Inria Sans"/>
              </a:rPr>
              <a:t>LoRa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Gateway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là một thiết bị mạng không dây được sử dụng trong công nghệ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LoRaWAN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(Long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Range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Wide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Area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vi-VN" sz="2000" dirty="0" err="1">
                <a:solidFill>
                  <a:schemeClr val="tx1"/>
                </a:solidFill>
                <a:latin typeface="Inria Sans"/>
              </a:rPr>
              <a:t>Network</a:t>
            </a:r>
            <a:r>
              <a:rPr lang="vi-VN" sz="2000" dirty="0">
                <a:solidFill>
                  <a:schemeClr val="tx1"/>
                </a:solidFill>
                <a:latin typeface="Inria Sans"/>
              </a:rPr>
              <a:t>). </a:t>
            </a:r>
            <a:endParaRPr lang="en-US" sz="2000" dirty="0">
              <a:solidFill>
                <a:schemeClr val="tx1"/>
              </a:solidFill>
              <a:latin typeface="Inria Sans"/>
            </a:endParaRP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  <a:latin typeface="Inria Sans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Inria Sans"/>
              </a:rPr>
              <a:t>Gateway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sử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dụng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nghệ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LoRa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để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thu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thập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dữ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liệu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cảm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biến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chuyển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tiếp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nó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đến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máy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chủ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trung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tâm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điều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khiển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trong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mạng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LoRaWAN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.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Ngoài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ra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, gateway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cũng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khả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năng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nhận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lệnh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từ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máy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chủ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và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gửi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lại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cảm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biến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hoặc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thiết</a:t>
            </a:r>
            <a:r>
              <a:rPr lang="en-US" sz="2000" dirty="0">
                <a:solidFill>
                  <a:schemeClr val="tx1"/>
                </a:solidFill>
                <a:latin typeface="Inria Sans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Inria Sans"/>
              </a:rPr>
              <a:t>bị</a:t>
            </a:r>
            <a:endParaRPr lang="en-US" sz="2000" dirty="0">
              <a:solidFill>
                <a:schemeClr val="tx1"/>
              </a:solidFill>
              <a:latin typeface="Inria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A7D5F-747E-B59B-29B7-940058C57378}"/>
              </a:ext>
            </a:extLst>
          </p:cNvPr>
          <p:cNvSpPr txBox="1"/>
          <p:nvPr/>
        </p:nvSpPr>
        <p:spPr>
          <a:xfrm>
            <a:off x="6749415" y="3672721"/>
            <a:ext cx="2242185" cy="323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500" b="1" i="1">
                <a:solidFill>
                  <a:schemeClr val="tx1"/>
                </a:solidFill>
              </a:rPr>
              <a:t>Lora Gateway </a:t>
            </a:r>
            <a:r>
              <a:rPr lang="en-US" sz="1500" b="1" i="1" err="1">
                <a:solidFill>
                  <a:schemeClr val="tx1"/>
                </a:solidFill>
              </a:rPr>
              <a:t>Dragino</a:t>
            </a:r>
            <a:endParaRPr lang="vi-VN" sz="1500" i="1">
              <a:solidFill>
                <a:schemeClr val="tx1"/>
              </a:solidFill>
            </a:endParaRPr>
          </a:p>
        </p:txBody>
      </p:sp>
      <p:pic>
        <p:nvPicPr>
          <p:cNvPr id="3" name="Picture 3" descr="Ảnh có chứa bộ định tuyến, đồ điện tử, trong nhà, dây cáp&#10;&#10;Mô tả được tự động tạo">
            <a:extLst>
              <a:ext uri="{FF2B5EF4-FFF2-40B4-BE49-F238E27FC236}">
                <a16:creationId xmlns:a16="http://schemas.microsoft.com/office/drawing/2014/main" id="{9804A3BE-137D-63E0-476A-7EEF6D536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36" y="725448"/>
            <a:ext cx="2125385" cy="285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0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D2837C23-D229-E630-EFE9-CAAA91C4D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36" y="0"/>
            <a:ext cx="7172364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0FEC-AD41-AD41-0F09-D4A02E747B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EE625-D70D-6B92-8ED6-6ADCF9EBDED2}"/>
              </a:ext>
            </a:extLst>
          </p:cNvPr>
          <p:cNvSpPr txBox="1"/>
          <p:nvPr/>
        </p:nvSpPr>
        <p:spPr>
          <a:xfrm>
            <a:off x="4047662" y="0"/>
            <a:ext cx="3709267" cy="49244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NETWORK SERVER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F2BEF001-722A-DE5A-9B6F-08FE448D27B1}"/>
                  </a:ext>
                </a:extLst>
              </p14:cNvPr>
              <p14:cNvContentPartPr/>
              <p14:nvPr/>
            </p14:nvContentPartPr>
            <p14:xfrm>
              <a:off x="5566834" y="2207948"/>
              <a:ext cx="19843" cy="19843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F2BEF001-722A-DE5A-9B6F-08FE448D27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4684" y="1215798"/>
                <a:ext cx="1984300" cy="19843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A4E968E-C88F-8094-854A-C366E3164AB7}"/>
              </a:ext>
            </a:extLst>
          </p:cNvPr>
          <p:cNvSpPr txBox="1"/>
          <p:nvPr/>
        </p:nvSpPr>
        <p:spPr>
          <a:xfrm>
            <a:off x="-48101" y="1417588"/>
            <a:ext cx="2019737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</a:rPr>
              <a:t>Mục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đích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chính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của</a:t>
            </a:r>
            <a:r>
              <a:rPr lang="en-US" sz="1800" dirty="0">
                <a:solidFill>
                  <a:schemeClr val="tx1"/>
                </a:solidFill>
              </a:rPr>
              <a:t> server </a:t>
            </a:r>
            <a:r>
              <a:rPr lang="en-US" sz="1800" dirty="0" err="1">
                <a:solidFill>
                  <a:schemeClr val="tx1"/>
                </a:solidFill>
              </a:rPr>
              <a:t>này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lưu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trữ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dữ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liệu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được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gửi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đến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từ</a:t>
            </a:r>
            <a:r>
              <a:rPr lang="en-US" sz="1800" dirty="0">
                <a:solidFill>
                  <a:schemeClr val="tx1"/>
                </a:solidFill>
              </a:rPr>
              <a:t> End Nodes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 </a:t>
            </a:r>
            <a:r>
              <a:rPr lang="en-US" sz="1800" dirty="0" err="1">
                <a:solidFill>
                  <a:schemeClr val="tx1"/>
                </a:solidFill>
              </a:rPr>
              <a:t>cung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cấp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dữ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liệu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cho</a:t>
            </a:r>
            <a:r>
              <a:rPr lang="en-US" sz="1800" dirty="0">
                <a:solidFill>
                  <a:schemeClr val="tx1"/>
                </a:solidFill>
              </a:rPr>
              <a:t> Application</a:t>
            </a:r>
          </a:p>
        </p:txBody>
      </p:sp>
    </p:spTree>
    <p:extLst>
      <p:ext uri="{BB962C8B-B14F-4D97-AF65-F5344CB8AC3E}">
        <p14:creationId xmlns:p14="http://schemas.microsoft.com/office/powerpoint/2010/main" val="222386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234601-71DD-8217-7308-260E8300EF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8F181-1424-4831-F68E-6767D23A6F3C}"/>
              </a:ext>
            </a:extLst>
          </p:cNvPr>
          <p:cNvSpPr txBox="1"/>
          <p:nvPr/>
        </p:nvSpPr>
        <p:spPr>
          <a:xfrm>
            <a:off x="2755520" y="381710"/>
            <a:ext cx="410450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>
                <a:solidFill>
                  <a:schemeClr val="tx2">
                    <a:lumMod val="20000"/>
                    <a:lumOff val="80000"/>
                  </a:schemeClr>
                </a:solidFill>
              </a:rPr>
              <a:t>GIAO DIỆN ỨNG DỤNG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F3511868-23BB-29FA-4298-9B4701BC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922"/>
            <a:ext cx="5511041" cy="2787869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41E2DE1-41DB-A6BB-96AA-91145651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041" y="2031309"/>
            <a:ext cx="3632959" cy="2168540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7749CA8-A61D-4DB8-CC04-3F358ADF37B3}"/>
              </a:ext>
            </a:extLst>
          </p:cNvPr>
          <p:cNvSpPr txBox="1"/>
          <p:nvPr/>
        </p:nvSpPr>
        <p:spPr>
          <a:xfrm>
            <a:off x="586867" y="4241520"/>
            <a:ext cx="4177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tx1"/>
                </a:solidFill>
              </a:rPr>
              <a:t>Hiển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thị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vị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trí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và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nồng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bộ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bụi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mịn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trên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bản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đồ</a:t>
            </a:r>
            <a:r>
              <a:rPr lang="en-US" i="1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3E11477-2E17-E433-7554-E9F5FA0221C3}"/>
              </a:ext>
            </a:extLst>
          </p:cNvPr>
          <p:cNvSpPr txBox="1"/>
          <p:nvPr/>
        </p:nvSpPr>
        <p:spPr>
          <a:xfrm>
            <a:off x="6170342" y="4207791"/>
            <a:ext cx="321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tx1"/>
                </a:solidFill>
              </a:rPr>
              <a:t>Hiển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thị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nhiệt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độ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và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độ</a:t>
            </a:r>
            <a:r>
              <a:rPr lang="en-US" i="1">
                <a:solidFill>
                  <a:schemeClr val="tx1"/>
                </a:solidFill>
              </a:rPr>
              <a:t> </a:t>
            </a:r>
            <a:r>
              <a:rPr lang="en-US" i="1" err="1">
                <a:solidFill>
                  <a:schemeClr val="tx1"/>
                </a:solidFill>
              </a:rPr>
              <a:t>ẩm</a:t>
            </a:r>
            <a:r>
              <a:rPr lang="en-US" i="1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" name="Hình ảnh 12" descr="Ảnh có chứa văn bản, Phông chữ, biểu tượng, Đồ họa&#10;&#10;Mô tả được tạo tự động">
            <a:extLst>
              <a:ext uri="{FF2B5EF4-FFF2-40B4-BE49-F238E27FC236}">
                <a16:creationId xmlns:a16="http://schemas.microsoft.com/office/drawing/2014/main" id="{83058271-135B-8E01-E24D-A76F1D065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19922" cy="14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07405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937</Words>
  <Application>Microsoft Office PowerPoint</Application>
  <PresentationFormat>On-screen Show (16:9)</PresentationFormat>
  <Paragraphs>127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Inria Sans</vt:lpstr>
      <vt:lpstr>Saira Semi Condensed</vt:lpstr>
      <vt:lpstr>Arial</vt:lpstr>
      <vt:lpstr>Courier New</vt:lpstr>
      <vt:lpstr>Titillium Web</vt:lpstr>
      <vt:lpstr>Wingdings</vt:lpstr>
      <vt:lpstr>Gurney template</vt:lpstr>
      <vt:lpstr>PowerPoint Presentation</vt:lpstr>
      <vt:lpstr>THÀNH VIÊN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giám sát môi trường trong thành phố sử dụng công nghệ LoRa</dc:title>
  <dc:creator>nhtlml74</dc:creator>
  <cp:lastModifiedBy>Nguyễn Hữu Thắng</cp:lastModifiedBy>
  <cp:revision>2</cp:revision>
  <dcterms:modified xsi:type="dcterms:W3CDTF">2023-07-27T06:57:06Z</dcterms:modified>
</cp:coreProperties>
</file>